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63"/>
  </p:notesMasterIdLst>
  <p:sldIdLst>
    <p:sldId id="256" r:id="rId2"/>
    <p:sldId id="281" r:id="rId3"/>
    <p:sldId id="282" r:id="rId4"/>
    <p:sldId id="283" r:id="rId5"/>
    <p:sldId id="285" r:id="rId6"/>
    <p:sldId id="286" r:id="rId7"/>
    <p:sldId id="287" r:id="rId8"/>
    <p:sldId id="280" r:id="rId9"/>
    <p:sldId id="288" r:id="rId10"/>
    <p:sldId id="289" r:id="rId11"/>
    <p:sldId id="290" r:id="rId12"/>
    <p:sldId id="291" r:id="rId13"/>
    <p:sldId id="295" r:id="rId14"/>
    <p:sldId id="293" r:id="rId15"/>
    <p:sldId id="294" r:id="rId16"/>
    <p:sldId id="296" r:id="rId17"/>
    <p:sldId id="297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15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16" r:id="rId36"/>
    <p:sldId id="317" r:id="rId37"/>
    <p:sldId id="318" r:id="rId38"/>
    <p:sldId id="319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97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29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47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366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461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point is that “diversity” is a diversly measurement measurement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54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richness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1223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07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70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Bray Curtis?</a:t>
            </a:r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7055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796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6999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545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60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51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/>
        </p:nvSpPr>
        <p:spPr>
          <a:xfrm>
            <a:off x="686117" y="4342581"/>
            <a:ext cx="5486700" cy="4114500"/>
          </a:xfrm>
          <a:prstGeom prst="rect">
            <a:avLst/>
          </a:prstGeom>
          <a:noFill/>
          <a:ln>
            <a:noFill/>
          </a:ln>
        </p:spPr>
        <p:txBody>
          <a:bodyPr lIns="81475" tIns="81475" rIns="81475" bIns="81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017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686117" y="4342581"/>
            <a:ext cx="5486700" cy="4114500"/>
          </a:xfrm>
          <a:prstGeom prst="rect">
            <a:avLst/>
          </a:prstGeom>
          <a:noFill/>
          <a:ln>
            <a:noFill/>
          </a:ln>
        </p:spPr>
        <p:txBody>
          <a:bodyPr lIns="81475" tIns="81475" rIns="81475" bIns="81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786" y="4343386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8505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759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38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99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849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7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490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444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7412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778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51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37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63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7607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58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76930" indent="-76930">
              <a:lnSpc>
                <a:spcPct val="93000"/>
              </a:lnSpc>
              <a:spcBef>
                <a:spcPct val="0"/>
              </a:spcBef>
              <a:buSzPct val="45000"/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</a:tabLst>
            </a:pPr>
            <a:r>
              <a:rPr lang="en-GB" dirty="0">
                <a:latin typeface="Arial" pitchFamily="-109" charset="0"/>
                <a:ea typeface="msgothic" charset="0"/>
                <a:cs typeface="msgothic" charset="0"/>
              </a:rPr>
              <a:t>On the right, we list the three BLASTX matches obtained for a specific read </a:t>
            </a:r>
            <a:r>
              <a:rPr lang="en-GB" dirty="0" err="1">
                <a:latin typeface="Arial" pitchFamily="-109" charset="0"/>
                <a:ea typeface="msgothic" charset="0"/>
                <a:cs typeface="msgothic" charset="0"/>
              </a:rPr>
              <a:t>r</a:t>
            </a:r>
            <a:r>
              <a:rPr lang="en-GB" dirty="0">
                <a:latin typeface="Arial" pitchFamily="-109" charset="0"/>
                <a:ea typeface="msgothic" charset="0"/>
                <a:cs typeface="msgothic" charset="0"/>
              </a:rPr>
              <a:t> from the mammoth data set, to sequences representing Campylobacter </a:t>
            </a:r>
            <a:r>
              <a:rPr lang="en-GB" dirty="0" err="1">
                <a:latin typeface="Arial" pitchFamily="-109" charset="0"/>
                <a:ea typeface="msgothic" charset="0"/>
                <a:cs typeface="msgothic" charset="0"/>
              </a:rPr>
              <a:t>lari</a:t>
            </a:r>
            <a:r>
              <a:rPr lang="en-GB" dirty="0">
                <a:latin typeface="Arial" pitchFamily="-109" charset="0"/>
                <a:ea typeface="msgothic" charset="0"/>
                <a:cs typeface="msgothic" charset="0"/>
              </a:rPr>
              <a:t>, Helicobacter </a:t>
            </a:r>
            <a:r>
              <a:rPr lang="en-GB" dirty="0" err="1">
                <a:latin typeface="Arial" pitchFamily="-109" charset="0"/>
                <a:ea typeface="msgothic" charset="0"/>
                <a:cs typeface="msgothic" charset="0"/>
              </a:rPr>
              <a:t>hepaticus</a:t>
            </a:r>
            <a:r>
              <a:rPr lang="en-GB" dirty="0">
                <a:latin typeface="Arial" pitchFamily="-109" charset="0"/>
                <a:ea typeface="msgothic" charset="0"/>
                <a:cs typeface="msgothic" charset="0"/>
              </a:rPr>
              <a:t>, and </a:t>
            </a:r>
            <a:r>
              <a:rPr lang="en-GB" dirty="0" err="1">
                <a:latin typeface="Arial" pitchFamily="-109" charset="0"/>
                <a:ea typeface="msgothic" charset="0"/>
                <a:cs typeface="msgothic" charset="0"/>
              </a:rPr>
              <a:t>Wolinella</a:t>
            </a:r>
            <a:r>
              <a:rPr lang="en-GB" dirty="0">
                <a:latin typeface="Arial" pitchFamily="-109" charset="0"/>
                <a:ea typeface="msgothic" charset="0"/>
                <a:cs typeface="msgothic" charset="0"/>
              </a:rPr>
              <a:t>, respectively. The LCA-assignment algorithm assigns </a:t>
            </a:r>
            <a:r>
              <a:rPr lang="en-GB" dirty="0" err="1">
                <a:latin typeface="Arial" pitchFamily="-109" charset="0"/>
                <a:ea typeface="msgothic" charset="0"/>
                <a:cs typeface="msgothic" charset="0"/>
              </a:rPr>
              <a:t>r</a:t>
            </a:r>
            <a:r>
              <a:rPr lang="en-GB" dirty="0">
                <a:latin typeface="Arial" pitchFamily="-109" charset="0"/>
                <a:ea typeface="msgothic" charset="0"/>
                <a:cs typeface="msgothic" charset="0"/>
              </a:rPr>
              <a:t> to the </a:t>
            </a:r>
            <a:r>
              <a:rPr lang="en-GB" dirty="0" err="1">
                <a:latin typeface="Arial" pitchFamily="-109" charset="0"/>
                <a:ea typeface="msgothic" charset="0"/>
                <a:cs typeface="msgothic" charset="0"/>
              </a:rPr>
              <a:t>taxon</a:t>
            </a:r>
            <a:r>
              <a:rPr lang="en-GB" dirty="0">
                <a:latin typeface="Arial" pitchFamily="-109" charset="0"/>
                <a:ea typeface="msgothic" charset="0"/>
                <a:cs typeface="msgothic" charset="0"/>
              </a:rPr>
              <a:t> </a:t>
            </a:r>
            <a:r>
              <a:rPr lang="en-GB" dirty="0" err="1">
                <a:latin typeface="Arial" pitchFamily="-109" charset="0"/>
                <a:ea typeface="msgothic" charset="0"/>
                <a:cs typeface="msgothic" charset="0"/>
              </a:rPr>
              <a:t>Campylobacterales</a:t>
            </a:r>
            <a:r>
              <a:rPr lang="en-GB" dirty="0">
                <a:latin typeface="Arial" pitchFamily="-109" charset="0"/>
                <a:ea typeface="msgothic" charset="0"/>
                <a:cs typeface="msgothic" charset="0"/>
              </a:rPr>
              <a:t>, shown on the left, as it is the lowest-common taxonomical ancestor of the three matched species.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63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606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257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63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63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940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4845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289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46A7-3F60-4D4F-87FA-6A27881C4D67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5E13C-07A7-3E49-B500-A6012F78E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0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5303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594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1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6291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81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577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370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C0067-6AE1-8242-8BD4-895A1CBF1AE7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11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http://apps.webofknowledge.com.proxy.library.emory.edu/full_record.do?product=WOS&amp;search_mode=Refine&amp;qid=2&amp;SID=1A58JidJLAPpi8jHiJ1&amp;page=1&amp;doc=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NYC Subway Metagenome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ctrTitle"/>
          </p:nvPr>
        </p:nvSpPr>
        <p:spPr>
          <a:xfrm>
            <a:off x="1376781" y="744575"/>
            <a:ext cx="6390450" cy="205267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16S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ubTitle" idx="1"/>
          </p:nvPr>
        </p:nvSpPr>
        <p:spPr>
          <a:xfrm>
            <a:off x="1376775" y="2834125"/>
            <a:ext cx="6390450" cy="79267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888888"/>
              </a:buClr>
              <a:buSzPct val="25000"/>
            </a:pPr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3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Barcode methodology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DNA sample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Amplification using conserved primers (can add oligo tags to multiplex)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to sequence database (or can do de novo clustering)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map of species composition</a:t>
            </a:r>
          </a:p>
        </p:txBody>
      </p:sp>
    </p:spTree>
    <p:extLst>
      <p:ext uri="{BB962C8B-B14F-4D97-AF65-F5344CB8AC3E}">
        <p14:creationId xmlns:p14="http://schemas.microsoft.com/office/powerpoint/2010/main" val="1830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143000" y="114300"/>
            <a:ext cx="68580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buSzPct val="25000"/>
            </a:pPr>
            <a:r>
              <a:rPr lang="en-US" sz="32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16s rRNA gene analysis:</a:t>
            </a:r>
            <a:r>
              <a:rPr lang="en-US" sz="21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1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3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Genomic approach to identify bacteria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400550" y="1085850"/>
            <a:ext cx="3600450" cy="206979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/>
              <a:t> 16s rRNA gene is universal among prokaryotes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400"/>
              <a:t> Phylogeny assessed based on conserved and variable regions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3278982"/>
            <a:ext cx="3543300" cy="175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 descr="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601" y="1028700"/>
            <a:ext cx="2964656" cy="39076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1318260" y="4909887"/>
            <a:ext cx="2918460" cy="20774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courtesy of Julie Segre</a:t>
            </a:r>
          </a:p>
        </p:txBody>
      </p:sp>
    </p:spTree>
    <p:extLst>
      <p:ext uri="{BB962C8B-B14F-4D97-AF65-F5344CB8AC3E}">
        <p14:creationId xmlns:p14="http://schemas.microsoft.com/office/powerpoint/2010/main" val="80978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“Operational Taxonomic Units”</a:t>
            </a:r>
          </a:p>
          <a:p>
            <a:r>
              <a:rPr lang="en-US" dirty="0" smtClean="0"/>
              <a:t>Approximately equal to species, genera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Defined </a:t>
            </a:r>
            <a:r>
              <a:rPr lang="en-US" dirty="0" err="1" smtClean="0"/>
              <a:t>quantitativey</a:t>
            </a:r>
            <a:r>
              <a:rPr lang="en-US" dirty="0" smtClean="0"/>
              <a:t>, </a:t>
            </a:r>
            <a:r>
              <a:rPr lang="en-US" dirty="0" err="1" smtClean="0"/>
              <a:t>e.g</a:t>
            </a:r>
            <a:r>
              <a:rPr lang="en-US" dirty="0" smtClean="0"/>
              <a:t> &gt;97% DNA identity of nucleotide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 descr="new Segre figure original colors with legend"/>
          <p:cNvPicPr preferRelativeResize="0"/>
          <p:nvPr/>
        </p:nvPicPr>
        <p:blipFill rotWithShape="1">
          <a:blip r:embed="rId3">
            <a:alphaModFix/>
          </a:blip>
          <a:srcRect l="1176" t="13638" b="16364"/>
          <a:stretch/>
        </p:blipFill>
        <p:spPr>
          <a:xfrm>
            <a:off x="1147763" y="379809"/>
            <a:ext cx="5195887" cy="476369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143000" y="57151"/>
            <a:ext cx="6858000" cy="628649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ct val="25000"/>
            </a:pP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Variation in OTU composition in skin</a:t>
            </a:r>
          </a:p>
        </p:txBody>
      </p:sp>
      <p:pic>
        <p:nvPicPr>
          <p:cNvPr id="239" name="Shape 239" descr="Legend 6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3416" y="3200400"/>
            <a:ext cx="1493043" cy="18085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6608942" y="4935750"/>
            <a:ext cx="2918460" cy="20774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courtesy of Julie Segre</a:t>
            </a:r>
          </a:p>
        </p:txBody>
      </p:sp>
    </p:spTree>
    <p:extLst>
      <p:ext uri="{BB962C8B-B14F-4D97-AF65-F5344CB8AC3E}">
        <p14:creationId xmlns:p14="http://schemas.microsoft.com/office/powerpoint/2010/main" val="45887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microbial communities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there?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much of each species?  (alpha diversity)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communities differ? (beta - between sample diversity)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6666"/>
              <a:buFont typeface="Calibri"/>
              <a:buChar char="•"/>
            </a:pPr>
            <a:r>
              <a:rPr lang="en-US" sz="22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species richness? – Total number of species(OTUs)</a:t>
            </a:r>
          </a:p>
        </p:txBody>
      </p:sp>
    </p:spTree>
    <p:extLst>
      <p:ext uri="{BB962C8B-B14F-4D97-AF65-F5344CB8AC3E}">
        <p14:creationId xmlns:p14="http://schemas.microsoft.com/office/powerpoint/2010/main" val="12060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AlphaDiversity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measures of diversity, two common ones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Shannon Diversity</a:t>
            </a:r>
          </a:p>
          <a:p>
            <a:pPr marL="0" indent="0">
              <a:spcBef>
                <a:spcPts val="480"/>
              </a:spcBef>
              <a:buClr>
                <a:schemeClr val="dk1"/>
              </a:buClr>
              <a:buSzPct val="250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Simpson Diversity </a:t>
            </a:r>
          </a:p>
        </p:txBody>
      </p:sp>
      <p:pic>
        <p:nvPicPr>
          <p:cNvPr id="254" name="Shape 254" descr="Screen Shot 2013-02-23 at 4.15.4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1147" y="2709921"/>
            <a:ext cx="2499525" cy="3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 descr="Screen Shot 2013-02-23 at 4.17.37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5847" y="3835095"/>
            <a:ext cx="1264275" cy="834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8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pic>
        <p:nvPicPr>
          <p:cNvPr id="262" name="Shape 262" descr="Screen Shot 2013-02-23 at 4.19.49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37918" b="-37918"/>
          <a:stretch/>
        </p:blipFill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792431" y="4701887"/>
            <a:ext cx="5862169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Morgan, X. C. &amp; Huttenhower, C. Chapter 12: </a:t>
            </a:r>
            <a:r>
              <a:rPr lang="en-US" sz="13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PLoS Comp Biol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e1002808 (2012).</a:t>
            </a:r>
          </a:p>
        </p:txBody>
      </p:sp>
    </p:spTree>
    <p:extLst>
      <p:ext uri="{BB962C8B-B14F-4D97-AF65-F5344CB8AC3E}">
        <p14:creationId xmlns:p14="http://schemas.microsoft.com/office/powerpoint/2010/main" val="112743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Shannon Diversity Calculations</a:t>
            </a:r>
          </a:p>
        </p:txBody>
      </p:sp>
      <p:pic>
        <p:nvPicPr>
          <p:cNvPr id="277" name="Shape 277" descr="Screen Shot 2013-02-23 at 4.22.53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452" r="2451"/>
          <a:stretch/>
        </p:blipFill>
        <p:spPr>
          <a:xfrm>
            <a:off x="1485900" y="1200150"/>
            <a:ext cx="4220441" cy="23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 descr="Screen Shot 2013-02-23 at 4.23.38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6341" y="3736156"/>
            <a:ext cx="2155248" cy="1290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5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Between</a:t>
            </a: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Diversity</a:t>
            </a:r>
          </a:p>
        </p:txBody>
      </p:sp>
      <p:pic>
        <p:nvPicPr>
          <p:cNvPr id="284" name="Shape 284" descr="Screen Shot 2013-02-23 at 4.27.53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3442" b="3442"/>
          <a:stretch/>
        </p:blipFill>
        <p:spPr>
          <a:xfrm>
            <a:off x="1485900" y="1200150"/>
            <a:ext cx="3856760" cy="212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 descr="Screen Shot 2013-02-23 at 4.23.38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2851" y="3571633"/>
            <a:ext cx="2155248" cy="129044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1749136" y="3571632"/>
            <a:ext cx="2216727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(Based on conserved taxa)</a:t>
            </a:r>
          </a:p>
        </p:txBody>
      </p:sp>
    </p:spTree>
    <p:extLst>
      <p:ext uri="{BB962C8B-B14F-4D97-AF65-F5344CB8AC3E}">
        <p14:creationId xmlns:p14="http://schemas.microsoft.com/office/powerpoint/2010/main" val="129065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microbiome?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2213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"the ecological community of commensal, symbiotic, and pathogenic microorganisms that literally share our body space.” </a:t>
            </a:r>
            <a:r>
              <a:rPr lang="en-US"/>
              <a:t> </a:t>
            </a:r>
            <a:r>
              <a:rPr lang="en-US" sz="2213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Joshua Lederberg</a:t>
            </a:r>
          </a:p>
          <a:p>
            <a:pPr marL="257175" indent="-257175">
              <a:lnSpc>
                <a:spcPct val="90000"/>
              </a:lnSpc>
              <a:spcBef>
                <a:spcPts val="443"/>
              </a:spcBef>
              <a:buClr>
                <a:schemeClr val="dk1"/>
              </a:buClr>
              <a:buSzPct val="98333"/>
              <a:buFont typeface="Calibri"/>
              <a:buChar char="•"/>
            </a:pPr>
            <a:r>
              <a:rPr lang="en-US" sz="22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Bacteria</a:t>
            </a:r>
          </a:p>
          <a:p>
            <a:pPr marL="257175" indent="-257175">
              <a:lnSpc>
                <a:spcPct val="90000"/>
              </a:lnSpc>
              <a:spcBef>
                <a:spcPts val="443"/>
              </a:spcBef>
              <a:buClr>
                <a:schemeClr val="dk1"/>
              </a:buClr>
              <a:buSzPct val="98333"/>
              <a:buFont typeface="Calibri"/>
              <a:buChar char="•"/>
            </a:pPr>
            <a:r>
              <a:rPr lang="en-US" sz="22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Viruses</a:t>
            </a:r>
          </a:p>
          <a:p>
            <a:pPr marL="257175" indent="-257175">
              <a:lnSpc>
                <a:spcPct val="90000"/>
              </a:lnSpc>
              <a:spcBef>
                <a:spcPts val="443"/>
              </a:spcBef>
              <a:buClr>
                <a:schemeClr val="dk1"/>
              </a:buClr>
              <a:buSzPct val="98333"/>
              <a:buFont typeface="Calibri"/>
              <a:buChar char="•"/>
            </a:pPr>
            <a:r>
              <a:rPr lang="en-US" sz="22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Fungi</a:t>
            </a:r>
          </a:p>
          <a:p>
            <a:pPr marL="257175" indent="-257175">
              <a:lnSpc>
                <a:spcPct val="90000"/>
              </a:lnSpc>
              <a:spcBef>
                <a:spcPts val="443"/>
              </a:spcBef>
              <a:buClr>
                <a:schemeClr val="dk1"/>
              </a:buClr>
              <a:buSzPct val="98333"/>
              <a:buFont typeface="Calibri"/>
              <a:buChar char="•"/>
            </a:pPr>
            <a:r>
              <a:rPr lang="en-US" sz="22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Protists</a:t>
            </a:r>
          </a:p>
        </p:txBody>
      </p:sp>
    </p:spTree>
    <p:extLst>
      <p:ext uri="{BB962C8B-B14F-4D97-AF65-F5344CB8AC3E}">
        <p14:creationId xmlns:p14="http://schemas.microsoft.com/office/powerpoint/2010/main" val="794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Between-Sample Diversity measure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Bray-Curtis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480"/>
              </a:spcBef>
              <a:buClr>
                <a:schemeClr val="dk1"/>
              </a:buClr>
              <a:buSzPct val="250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Shape 294" descr="Screen Shot 2013-02-23 at 4.44.23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1363" y="1819275"/>
            <a:ext cx="1704974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1601932" y="2528455"/>
            <a:ext cx="5524499" cy="8079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S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the number of species in populations i and j, and C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total number of species at the location with the fewest species</a:t>
            </a:r>
          </a:p>
        </p:txBody>
      </p:sp>
      <p:pic>
        <p:nvPicPr>
          <p:cNvPr id="296" name="Shape 296" descr="Screen Shot 2013-02-23 at 4.23.38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2851" y="3571633"/>
            <a:ext cx="2155248" cy="1290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 Component Analysis (PCA or PCoA)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Ordination method to explore data in distance matrixes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largest dimensions of variance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Commonly, the two-three largest dimensions are plotted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See: https://www.youtube.com/watch?v=BfTMmoDFXyE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93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1330105" y="205978"/>
            <a:ext cx="6455087" cy="32145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Beta diversity based PCA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1485900" y="884537"/>
            <a:ext cx="6172200" cy="371008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lvl="1" indent="-257175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l="54799" r="7612" b="57025"/>
          <a:stretch/>
        </p:blipFill>
        <p:spPr>
          <a:xfrm>
            <a:off x="2418033" y="1117022"/>
            <a:ext cx="4631288" cy="360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>
            <a:off x="6052705" y="3766705"/>
            <a:ext cx="1732488" cy="632114"/>
          </a:xfrm>
          <a:prstGeom prst="wedgeEllipseCallout">
            <a:avLst>
              <a:gd name="adj1" fmla="val -107196"/>
              <a:gd name="adj2" fmla="val 80308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 cmpd="sng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en-US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Percentage variance</a:t>
            </a:r>
          </a:p>
        </p:txBody>
      </p:sp>
    </p:spTree>
    <p:extLst>
      <p:ext uri="{BB962C8B-B14F-4D97-AF65-F5344CB8AC3E}">
        <p14:creationId xmlns:p14="http://schemas.microsoft.com/office/powerpoint/2010/main" val="175119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1485900" y="26312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communities: Microbiome of vaginal versus caesarian birth </a:t>
            </a:r>
            <a:b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96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Shape 344" descr="Screen Shot 2013-02-23 at 5.16.36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796" r="-37795"/>
          <a:stretch/>
        </p:blipFill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1220932" y="4482364"/>
            <a:ext cx="6693476" cy="69249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Dominguez-Bello, M. G. </a:t>
            </a:r>
            <a:r>
              <a:rPr lang="en-US" sz="13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Proceedings of the National Academy of Sciences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11971–11975 (2010). 2010 PNAS</a:t>
            </a:r>
          </a:p>
          <a:p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279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of the infant microbiome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http://www.youtube.com/watch?feature=player_embedded&amp;v=Pb272zsixSQ</a:t>
            </a:r>
          </a:p>
        </p:txBody>
      </p:sp>
    </p:spTree>
    <p:extLst>
      <p:ext uri="{BB962C8B-B14F-4D97-AF65-F5344CB8AC3E}">
        <p14:creationId xmlns:p14="http://schemas.microsoft.com/office/powerpoint/2010/main" val="80012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/>
        </p:nvSpPr>
        <p:spPr>
          <a:xfrm>
            <a:off x="1485144" y="1203140"/>
            <a:ext cx="3012300" cy="2983275"/>
          </a:xfrm>
          <a:prstGeom prst="rect">
            <a:avLst/>
          </a:prstGeom>
          <a:noFill/>
          <a:ln>
            <a:noFill/>
          </a:ln>
        </p:spPr>
        <p:txBody>
          <a:bodyPr lIns="0" tIns="5381" rIns="0" bIns="0" anchor="t" anchorCtr="0">
            <a:noAutofit/>
          </a:bodyPr>
          <a:lstStyle/>
          <a:p>
            <a:pPr marL="295275" indent="-223838">
              <a:lnSpc>
                <a:spcPct val="98000"/>
              </a:lnSpc>
              <a:buClr>
                <a:srgbClr val="008000"/>
              </a:buClr>
              <a:buSzPct val="44827"/>
              <a:buFont typeface="Noto Sans Symbols"/>
              <a:buChar char="●"/>
            </a:pPr>
            <a:r>
              <a:rPr lang="en-US" sz="2175">
                <a:solidFill>
                  <a:srgbClr val="008000"/>
                </a:solidFill>
                <a:latin typeface="Open Sans"/>
                <a:ea typeface="Open Sans"/>
                <a:cs typeface="Open Sans"/>
                <a:sym typeface="Open Sans"/>
              </a:rPr>
              <a:t>Cheap</a:t>
            </a:r>
          </a:p>
          <a:p>
            <a:pPr marL="295275" indent="-223838">
              <a:lnSpc>
                <a:spcPct val="98000"/>
              </a:lnSpc>
              <a:buClr>
                <a:srgbClr val="008000"/>
              </a:buClr>
              <a:buSzPct val="44827"/>
              <a:buFont typeface="Noto Sans Symbols"/>
              <a:buChar char="●"/>
            </a:pPr>
            <a:r>
              <a:rPr lang="en-US" sz="2175">
                <a:solidFill>
                  <a:srgbClr val="008000"/>
                </a:solidFill>
                <a:latin typeface="Open Sans"/>
                <a:ea typeface="Open Sans"/>
                <a:cs typeface="Open Sans"/>
                <a:sym typeface="Open Sans"/>
              </a:rPr>
              <a:t>Easy</a:t>
            </a:r>
          </a:p>
          <a:p>
            <a:pPr marL="295275" indent="-223838">
              <a:lnSpc>
                <a:spcPct val="98000"/>
              </a:lnSpc>
              <a:buClr>
                <a:srgbClr val="008000"/>
              </a:buClr>
              <a:buSzPct val="44827"/>
              <a:buFont typeface="Noto Sans Symbols"/>
              <a:buChar char="●"/>
            </a:pPr>
            <a:r>
              <a:rPr lang="en-US" sz="2175">
                <a:solidFill>
                  <a:srgbClr val="008000"/>
                </a:solidFill>
                <a:latin typeface="Open Sans"/>
                <a:ea typeface="Open Sans"/>
                <a:cs typeface="Open Sans"/>
                <a:sym typeface="Open Sans"/>
              </a:rPr>
              <a:t>Portable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4647710" y="1203140"/>
            <a:ext cx="3010950" cy="3394800"/>
          </a:xfrm>
          <a:prstGeom prst="rect">
            <a:avLst/>
          </a:prstGeom>
          <a:noFill/>
          <a:ln>
            <a:noFill/>
          </a:ln>
        </p:spPr>
        <p:txBody>
          <a:bodyPr lIns="0" tIns="5381" rIns="0" bIns="0" anchor="t" anchorCtr="0">
            <a:noAutofit/>
          </a:bodyPr>
          <a:lstStyle/>
          <a:p>
            <a:pPr marL="295275" indent="-223838">
              <a:lnSpc>
                <a:spcPct val="98000"/>
              </a:lnSpc>
              <a:buClr>
                <a:srgbClr val="FF0000"/>
              </a:buClr>
              <a:buSzPct val="44827"/>
              <a:buFont typeface="Noto Sans Symbols"/>
              <a:buChar char="●"/>
            </a:pPr>
            <a:r>
              <a:rPr lang="en-US" sz="2175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PCR bias</a:t>
            </a:r>
          </a:p>
          <a:p>
            <a:pPr marL="295275" indent="-223838">
              <a:lnSpc>
                <a:spcPct val="98000"/>
              </a:lnSpc>
              <a:buClr>
                <a:srgbClr val="FF0000"/>
              </a:buClr>
              <a:buSzPct val="44827"/>
              <a:buFont typeface="Noto Sans Symbols"/>
              <a:buChar char="●"/>
            </a:pPr>
            <a:r>
              <a:rPr lang="en-US" sz="2175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Variable regions give variable answers</a:t>
            </a:r>
          </a:p>
          <a:p>
            <a:pPr marL="295275" indent="-223838">
              <a:lnSpc>
                <a:spcPct val="98000"/>
              </a:lnSpc>
              <a:buClr>
                <a:srgbClr val="FF0000"/>
              </a:buClr>
              <a:buSzPct val="44827"/>
              <a:buFont typeface="Noto Sans Symbols"/>
              <a:buChar char="●"/>
            </a:pPr>
            <a:r>
              <a:rPr lang="en-US" sz="2175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Only tells you which organisms are present &amp; abundance</a:t>
            </a:r>
          </a:p>
          <a:p>
            <a:pPr marL="295275" indent="-223838">
              <a:lnSpc>
                <a:spcPct val="98000"/>
              </a:lnSpc>
              <a:buClr>
                <a:srgbClr val="FF0000"/>
              </a:buClr>
              <a:buSzPct val="44827"/>
              <a:buFont typeface="Noto Sans Symbols"/>
              <a:buChar char="●"/>
            </a:pPr>
            <a:r>
              <a:rPr lang="en-US" sz="2175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Does not explain much of the variance of the data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16S Sequencing</a:t>
            </a:r>
          </a:p>
        </p:txBody>
      </p:sp>
    </p:spTree>
    <p:extLst>
      <p:ext uri="{BB962C8B-B14F-4D97-AF65-F5344CB8AC3E}">
        <p14:creationId xmlns:p14="http://schemas.microsoft.com/office/powerpoint/2010/main" val="58416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16S DNA for </a:t>
            </a:r>
            <a:r>
              <a:rPr lang="en-US" sz="33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viruses, fungi, </a:t>
            </a:r>
            <a:r>
              <a:rPr lang="en-US" sz="33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protists</a:t>
            </a:r>
            <a:r>
              <a:rPr lang="en-US" sz="33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3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lang="en-US" sz="3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585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ctrTitle"/>
          </p:nvPr>
        </p:nvSpPr>
        <p:spPr>
          <a:xfrm>
            <a:off x="1376781" y="744575"/>
            <a:ext cx="6390450" cy="205267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Metagenome studies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subTitle" idx="1"/>
          </p:nvPr>
        </p:nvSpPr>
        <p:spPr>
          <a:xfrm>
            <a:off x="1376775" y="2834125"/>
            <a:ext cx="6390450" cy="79267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888888"/>
              </a:buClr>
              <a:buSzPct val="25000"/>
            </a:pPr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878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32145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DNA-based microbiome studies</a:t>
            </a: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469" y="784315"/>
            <a:ext cx="4762499" cy="407669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80" name="Shape 380" descr="nature11234-f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0365" y="4494430"/>
            <a:ext cx="1915661" cy="73316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5033719" y="641663"/>
            <a:ext cx="2189700" cy="353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5143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Metagenome </a:t>
            </a:r>
            <a:r>
              <a:rPr lang="en-US" sz="3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novo </a:t>
            </a: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</a:t>
            </a:r>
          </a:p>
        </p:txBody>
      </p:sp>
      <p:pic>
        <p:nvPicPr>
          <p:cNvPr id="387" name="Shape 387" descr="Screen Shot 2013-10-23 at 4.15.12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01592" b="-101592"/>
          <a:stretch/>
        </p:blipFill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9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Microbiome analysis concept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619" y="1500188"/>
            <a:ext cx="3814763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022" y="4186341"/>
            <a:ext cx="2536031" cy="178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0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Metagenomics - Human DNA removal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tissues contain different proportions of human DNA</a:t>
            </a:r>
          </a:p>
          <a:p>
            <a:pPr marL="557213" lvl="1" indent="-214313">
              <a:spcBef>
                <a:spcPts val="42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Stool &lt; 1%</a:t>
            </a:r>
          </a:p>
          <a:p>
            <a:pPr marL="557213" lvl="1" indent="-214313">
              <a:spcBef>
                <a:spcPts val="42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Throat 75%</a:t>
            </a:r>
          </a:p>
          <a:p>
            <a:pPr marL="557213" lvl="1" indent="-214313">
              <a:spcBef>
                <a:spcPts val="42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Saliva 80%</a:t>
            </a:r>
          </a:p>
          <a:p>
            <a:pPr marL="557213" lvl="1" indent="-214313">
              <a:spcBef>
                <a:spcPts val="42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Anterior Nares 82%</a:t>
            </a:r>
          </a:p>
          <a:p>
            <a:pPr marL="557213" lvl="1" indent="-214313">
              <a:spcBef>
                <a:spcPts val="42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Mid-Vagina 96%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645227" y="4693274"/>
            <a:ext cx="3926524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HMP Consortium,. </a:t>
            </a:r>
            <a:r>
              <a:rPr lang="en-US" sz="13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486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215–221 (2012).</a:t>
            </a:r>
          </a:p>
        </p:txBody>
      </p:sp>
    </p:spTree>
    <p:extLst>
      <p:ext uri="{BB962C8B-B14F-4D97-AF65-F5344CB8AC3E}">
        <p14:creationId xmlns:p14="http://schemas.microsoft.com/office/powerpoint/2010/main" val="158534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Assigning OTUs to metagenome sequences</a:t>
            </a:r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85763" indent="-385763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just use 16S sequences (however, only a small portion of the data)</a:t>
            </a:r>
          </a:p>
          <a:p>
            <a:pPr marL="385763" indent="-385763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all the sequence data</a:t>
            </a:r>
          </a:p>
          <a:p>
            <a:pPr marL="557213" lvl="1" indent="-214313">
              <a:spcBef>
                <a:spcPts val="42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Taxonomy tree traversal approaches: BLAST, then map all hits to common ancestor</a:t>
            </a:r>
          </a:p>
          <a:p>
            <a:pPr marL="557213" lvl="1" indent="-214313">
              <a:spcBef>
                <a:spcPts val="42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reference genomes</a:t>
            </a:r>
          </a:p>
        </p:txBody>
      </p:sp>
    </p:spTree>
    <p:extLst>
      <p:ext uri="{BB962C8B-B14F-4D97-AF65-F5344CB8AC3E}">
        <p14:creationId xmlns:p14="http://schemas.microsoft.com/office/powerpoint/2010/main" val="786076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Genomes</a:t>
            </a:r>
          </a:p>
        </p:txBody>
      </p:sp>
      <p:pic>
        <p:nvPicPr>
          <p:cNvPr id="412" name="Shape 412" descr="Screen Shot 2013-02-24 at 8.02.2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213" r="-12213"/>
          <a:stretch/>
        </p:blipFill>
        <p:spPr>
          <a:xfrm>
            <a:off x="2909455" y="2509960"/>
            <a:ext cx="4748645" cy="261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 descr="Screen Shot 2013-02-24 at 8.01.32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7349" y="1063228"/>
            <a:ext cx="6000750" cy="1446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293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to reference genomes </a:t>
            </a:r>
          </a:p>
        </p:txBody>
      </p:sp>
      <p:pic>
        <p:nvPicPr>
          <p:cNvPr id="419" name="Shape 419" descr="Screen Shot 2013-02-24 at 8.02.09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5059" r="-5059"/>
          <a:stretch/>
        </p:blipFill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32145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annotation of </a:t>
            </a:r>
            <a:b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metagenomic sequences</a:t>
            </a:r>
          </a:p>
        </p:txBody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1485900" y="867529"/>
            <a:ext cx="6172200" cy="372709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lvl="1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metagenomic sequences to large databases of metabolic annotations</a:t>
            </a:r>
          </a:p>
        </p:txBody>
      </p:sp>
      <p:pic>
        <p:nvPicPr>
          <p:cNvPr id="571" name="Shape 571" descr="nature11234-f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900" y="1598973"/>
            <a:ext cx="6243638" cy="238958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 txBox="1"/>
          <p:nvPr/>
        </p:nvSpPr>
        <p:spPr>
          <a:xfrm>
            <a:off x="1359694" y="4113609"/>
            <a:ext cx="6298406" cy="4810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1">
            <a:noAutofit/>
          </a:bodyPr>
          <a:lstStyle/>
          <a:p>
            <a:pPr>
              <a:buSzPct val="250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Carriage of microbial taxa varies while metabolic pathways</a:t>
            </a:r>
          </a:p>
          <a:p>
            <a:pPr>
              <a:buSzPct val="250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remain stable within a healthy population.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1714501" y="4594622"/>
            <a:ext cx="5714999" cy="4154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Huttenhower </a:t>
            </a:r>
            <a:r>
              <a:rPr lang="en-US" sz="13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 Nature </a:t>
            </a:r>
            <a:r>
              <a:rPr lang="en-US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486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207-214 (2012) doi:10.1038/nature11234</a:t>
            </a:r>
          </a:p>
          <a:p>
            <a:pPr>
              <a:buSzPct val="25000"/>
            </a:pPr>
            <a:r>
              <a:rPr lang="en-US" sz="13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Structure, function and diversity of the healthy human microbiome </a:t>
            </a:r>
          </a:p>
        </p:txBody>
      </p:sp>
    </p:spTree>
    <p:extLst>
      <p:ext uri="{BB962C8B-B14F-4D97-AF65-F5344CB8AC3E}">
        <p14:creationId xmlns:p14="http://schemas.microsoft.com/office/powerpoint/2010/main" val="567727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Microbiome Project</a:t>
            </a:r>
          </a:p>
        </p:txBody>
      </p:sp>
      <p:pic>
        <p:nvPicPr>
          <p:cNvPr id="594" name="Shape 594" descr="Screen Shot 2013-02-24 at 8.00.5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219" b="-1219"/>
          <a:stretch/>
        </p:blipFill>
        <p:spPr>
          <a:xfrm>
            <a:off x="1485900" y="1200150"/>
            <a:ext cx="6172200" cy="339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74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American Gut</a:t>
            </a:r>
          </a:p>
        </p:txBody>
      </p:sp>
      <p:pic>
        <p:nvPicPr>
          <p:cNvPr id="600" name="Shape 600" descr="Screen Shot 2013-10-23 at 5.03.17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3378" r="-23378"/>
          <a:stretch/>
        </p:blipFill>
        <p:spPr>
          <a:xfrm>
            <a:off x="1485900" y="1200150"/>
            <a:ext cx="6172200" cy="33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/>
        </p:nvSpPr>
        <p:spPr>
          <a:xfrm>
            <a:off x="1955532" y="4673762"/>
            <a:ext cx="3297375" cy="27697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http://humanfoodproject.com/americangut/</a:t>
            </a:r>
          </a:p>
        </p:txBody>
      </p:sp>
    </p:spTree>
    <p:extLst>
      <p:ext uri="{BB962C8B-B14F-4D97-AF65-F5344CB8AC3E}">
        <p14:creationId xmlns:p14="http://schemas.microsoft.com/office/powerpoint/2010/main" val="172752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 Microbiome Project</a:t>
            </a:r>
          </a:p>
        </p:txBody>
      </p:sp>
      <p:pic>
        <p:nvPicPr>
          <p:cNvPr id="607" name="Shape 607" descr="Screen Shot 2013-02-24 at 8.05.05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6267" r="-6256"/>
          <a:stretch/>
        </p:blipFill>
        <p:spPr>
          <a:xfrm>
            <a:off x="1485900" y="1200150"/>
            <a:ext cx="6172200" cy="339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44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metaSUB</a:t>
            </a:r>
          </a:p>
        </p:txBody>
      </p:sp>
      <p:pic>
        <p:nvPicPr>
          <p:cNvPr id="613" name="Shape 613" descr="Screenshot 2016-03-03 10.24.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860896"/>
            <a:ext cx="6857999" cy="342170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 txBox="1"/>
          <p:nvPr/>
        </p:nvSpPr>
        <p:spPr>
          <a:xfrm>
            <a:off x="1892569" y="4736494"/>
            <a:ext cx="3721950" cy="434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1050"/>
              <a:t>www.metasub.org/about-us.html</a:t>
            </a:r>
          </a:p>
        </p:txBody>
      </p:sp>
    </p:spTree>
    <p:extLst>
      <p:ext uri="{BB962C8B-B14F-4D97-AF65-F5344CB8AC3E}">
        <p14:creationId xmlns:p14="http://schemas.microsoft.com/office/powerpoint/2010/main" val="157732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NYC subway analysis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53" y="1184487"/>
            <a:ext cx="4443025" cy="375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16S sequencing studies began with Carl Woese in the late 1960s, early 1970s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Environmental DNA cloned into BAC libraries Jo Handelsman &amp; Ed deLong, - 1990s</a:t>
            </a:r>
          </a:p>
          <a:p>
            <a:pPr marL="0" indent="0">
              <a:spcBef>
                <a:spcPts val="480"/>
              </a:spcBef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78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Study design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Sequenced environmental DNA from surfaces across entire NYC subway (1,457 samples)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Recorded GIS information on mobile Apps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 amazing public dataset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GIS of bacterial abundance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75" y="1376300"/>
            <a:ext cx="7832047" cy="330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2302200" cy="344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Human DNA Map of NYC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550" y="280950"/>
            <a:ext cx="5923025" cy="46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225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Claims about anthrax and plague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07475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“Although evidence of B. anthracis, Y. pestis, …. was found on the subway system in multiple stations, the results do not suggest that the plague or anthrax is prevalent … ”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“This finding further supports the notion that humans have interacted (and potentially evolved) with their environment in such a way that even low levels of … (plague) or ... (anthrax) will not necessarily confer a risk of acquiring these pathogens. “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Which became ..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137" y="949262"/>
            <a:ext cx="6734175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Were the claims true?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short, no.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Why?: the software used was not specific enough to distinguish from non-pathogen background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practical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Aims: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Get used to handling real data sets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/>
              <a:t>Compare results from different pipelines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/>
              <a:t>Munge Excel</a:t>
            </a:r>
          </a:p>
          <a:p>
            <a:pPr lvl="0" indent="45720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Kraken 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5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Metagenome shotgun sequencing</a:t>
            </a:r>
            <a:endParaRPr lang="en-US" dirty="0"/>
          </a:p>
        </p:txBody>
      </p:sp>
      <p:pic>
        <p:nvPicPr>
          <p:cNvPr id="4" name="Shape 351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t="-63694" b="-63694"/>
          <a:stretch/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2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read (or paired read set) could come from a different organism</a:t>
            </a:r>
          </a:p>
          <a:p>
            <a:r>
              <a:rPr lang="en-US" dirty="0" smtClean="0"/>
              <a:t>How to associate reads with species (or other taxa)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 II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485900" y="12001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 explosion after next gen sequencing technologies introduced in 2005  (454 especially)</a:t>
            </a:r>
          </a:p>
          <a:p>
            <a:pPr marL="257175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2011: Illumina 16S sequencing (Caporaso et al PNAS)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 Human Microbiome Project Publication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  &gt; 6000 Microbiome publications</a:t>
            </a:r>
          </a:p>
        </p:txBody>
      </p:sp>
    </p:spTree>
    <p:extLst>
      <p:ext uri="{BB962C8B-B14F-4D97-AF65-F5344CB8AC3E}">
        <p14:creationId xmlns:p14="http://schemas.microsoft.com/office/powerpoint/2010/main" val="11035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Kraken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Matches sequence of each read against a database associated with taxonomic assignments</a:t>
            </a:r>
            <a:endParaRPr lang="en-US" dirty="0"/>
          </a:p>
        </p:txBody>
      </p:sp>
      <p:pic>
        <p:nvPicPr>
          <p:cNvPr id="4" name="Shape 38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-25074" b="-25074"/>
          <a:stretch/>
        </p:blipFill>
        <p:spPr>
          <a:xfrm>
            <a:off x="1833426" y="2327704"/>
            <a:ext cx="7005774" cy="2381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70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Kraken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Matches sequence of each read against a database</a:t>
            </a:r>
          </a:p>
          <a:p>
            <a:r>
              <a:rPr lang="en-US" dirty="0" smtClean="0"/>
              <a:t>Uses </a:t>
            </a:r>
            <a:r>
              <a:rPr lang="en-US" u="sng" dirty="0" smtClean="0"/>
              <a:t>k-</a:t>
            </a:r>
            <a:r>
              <a:rPr lang="en-US" u="sng" dirty="0" err="1" smtClean="0"/>
              <a:t>mer</a:t>
            </a:r>
            <a:r>
              <a:rPr lang="en-US" u="sng" dirty="0" smtClean="0"/>
              <a:t> </a:t>
            </a:r>
            <a:r>
              <a:rPr lang="en-US" dirty="0" smtClean="0"/>
              <a:t>matching</a:t>
            </a:r>
          </a:p>
          <a:p>
            <a:r>
              <a:rPr lang="en-US" dirty="0" smtClean="0"/>
              <a:t>Alignment based methods (</a:t>
            </a:r>
            <a:r>
              <a:rPr lang="en-US" dirty="0" err="1" smtClean="0"/>
              <a:t>e.g</a:t>
            </a:r>
            <a:r>
              <a:rPr lang="en-US" dirty="0" smtClean="0"/>
              <a:t> BLAST) are too slow for the size of the database (all organisms) and the query database (millions of reads)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7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K-</a:t>
            </a:r>
            <a:r>
              <a:rPr lang="en-US" dirty="0" err="1" smtClean="0"/>
              <a:t>mers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text substrings of a sequence</a:t>
            </a:r>
          </a:p>
          <a:p>
            <a:r>
              <a:rPr lang="en-US" dirty="0" smtClean="0"/>
              <a:t>“K” refers to a number, </a:t>
            </a:r>
            <a:r>
              <a:rPr lang="en-US" dirty="0" err="1" smtClean="0"/>
              <a:t>e.g</a:t>
            </a:r>
            <a:r>
              <a:rPr lang="en-US" dirty="0" smtClean="0"/>
              <a:t> 4-mer or 346-mer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8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K-</a:t>
            </a:r>
            <a:r>
              <a:rPr lang="en-US" dirty="0" err="1" smtClean="0"/>
              <a:t>mers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Content Placeholder 6" descr="Screenshot 2016-03-15 11.48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18" b="-791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64868" y="4775542"/>
            <a:ext cx="962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9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Kraken works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 a representative database of genomes across the tree of life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Extract all k-</a:t>
            </a:r>
            <a:r>
              <a:rPr lang="en-US" dirty="0" err="1" smtClean="0"/>
              <a:t>mers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k-</a:t>
            </a:r>
            <a:r>
              <a:rPr lang="en-US" dirty="0" err="1" smtClean="0"/>
              <a:t>mers</a:t>
            </a:r>
            <a:r>
              <a:rPr lang="en-US" dirty="0" smtClean="0"/>
              <a:t> by the taxa they are found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Note the </a:t>
            </a:r>
            <a:r>
              <a:rPr lang="en-US" u="sng" dirty="0" smtClean="0"/>
              <a:t>last common ancestor </a:t>
            </a:r>
            <a:r>
              <a:rPr lang="en-US" dirty="0" smtClean="0"/>
              <a:t>of each k-</a:t>
            </a:r>
            <a:r>
              <a:rPr lang="en-US" dirty="0" err="1" smtClean="0"/>
              <a:t>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8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Jellyfish</a:t>
            </a:r>
            <a:endParaRPr lang="en-US" dirty="0"/>
          </a:p>
        </p:txBody>
      </p:sp>
      <p:pic>
        <p:nvPicPr>
          <p:cNvPr id="4" name="Content Placeholder 3" descr="Screenshot 2016-03-15 12.41.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9" b="-42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693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286231"/>
            <a:ext cx="8493120" cy="4612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 sz="4000" dirty="0" smtClean="0">
                <a:latin typeface="+mj-lt"/>
                <a:ea typeface="+mj-ea"/>
                <a:cs typeface="+mj-cs"/>
              </a:rPr>
              <a:t>Assigning Last Common Ancestor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63361" y="4409023"/>
            <a:ext cx="652320" cy="489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040" y="1515854"/>
            <a:ext cx="7804800" cy="25404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671040" y="4479231"/>
            <a:ext cx="3918240" cy="17389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</a:tabLst>
            </a:pPr>
            <a:r>
              <a:rPr lang="en-GB" sz="1100" b="1" dirty="0" err="1">
                <a:solidFill>
                  <a:srgbClr val="000000"/>
                </a:solidFill>
                <a:latin typeface="Arial" pitchFamily="-109" charset="0"/>
                <a:ea typeface="msgothic" charset="0"/>
                <a:cs typeface="msgothic" charset="0"/>
              </a:rPr>
              <a:t>Huson</a:t>
            </a:r>
            <a:r>
              <a:rPr lang="en-GB" sz="1100" b="1" dirty="0">
                <a:solidFill>
                  <a:srgbClr val="000000"/>
                </a:solidFill>
                <a:latin typeface="Arial" pitchFamily="-109" charset="0"/>
                <a:ea typeface="msgothic" charset="0"/>
                <a:cs typeface="msgothic" charset="0"/>
              </a:rPr>
              <a:t> D H et al. Genome Res. 2007;17:377-386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4959881"/>
            <a:ext cx="4930560" cy="26030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77761" indent="-7776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GB" sz="900" dirty="0">
                <a:solidFill>
                  <a:srgbClr val="000000"/>
                </a:solidFill>
                <a:latin typeface="Arial" pitchFamily="-109" charset="0"/>
                <a:ea typeface="msgothic" charset="0"/>
                <a:cs typeface="msgothic" charset="0"/>
              </a:rPr>
              <a:t>Copyright © 2007, Cold Spring </a:t>
            </a:r>
            <a:r>
              <a:rPr lang="en-GB" sz="900" dirty="0" err="1">
                <a:solidFill>
                  <a:srgbClr val="000000"/>
                </a:solidFill>
                <a:latin typeface="Arial" pitchFamily="-109" charset="0"/>
                <a:ea typeface="msgothic" charset="0"/>
                <a:cs typeface="msgothic" charset="0"/>
              </a:rPr>
              <a:t>Harbor</a:t>
            </a:r>
            <a:r>
              <a:rPr lang="en-GB" sz="900" dirty="0">
                <a:solidFill>
                  <a:srgbClr val="000000"/>
                </a:solidFill>
                <a:latin typeface="Arial" pitchFamily="-109" charset="0"/>
                <a:ea typeface="msgothic" charset="0"/>
                <a:cs typeface="msgothic" charset="0"/>
              </a:rPr>
              <a:t> Laboratory Press</a:t>
            </a:r>
          </a:p>
        </p:txBody>
      </p:sp>
    </p:spTree>
    <p:extLst>
      <p:ext uri="{BB962C8B-B14F-4D97-AF65-F5344CB8AC3E}">
        <p14:creationId xmlns:p14="http://schemas.microsoft.com/office/powerpoint/2010/main" val="2682840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Kraken Works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read of a query, decompose into k-</a:t>
            </a:r>
            <a:r>
              <a:rPr lang="en-US" dirty="0" err="1" smtClean="0"/>
              <a:t>mers</a:t>
            </a:r>
            <a:endParaRPr lang="en-US" dirty="0" smtClean="0"/>
          </a:p>
          <a:p>
            <a:r>
              <a:rPr lang="en-US" dirty="0" smtClean="0"/>
              <a:t>Find LCA of each k-</a:t>
            </a:r>
            <a:r>
              <a:rPr lang="en-US" dirty="0" err="1" smtClean="0"/>
              <a:t>mer</a:t>
            </a:r>
            <a:r>
              <a:rPr lang="en-US" dirty="0" smtClean="0"/>
              <a:t> from database</a:t>
            </a:r>
          </a:p>
          <a:p>
            <a:r>
              <a:rPr lang="en-US" dirty="0" smtClean="0"/>
              <a:t>Score most probable assignment of each read based on all the k-</a:t>
            </a:r>
            <a:r>
              <a:rPr lang="en-US" dirty="0" err="1" smtClean="0"/>
              <a:t>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Kraken 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scoring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Shape 39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-24611" r="-24611"/>
          <a:stretch/>
        </p:blipFill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Callout 1"/>
          <p:cNvSpPr/>
          <p:nvPr/>
        </p:nvSpPr>
        <p:spPr>
          <a:xfrm>
            <a:off x="274589" y="669283"/>
            <a:ext cx="1878426" cy="1317782"/>
          </a:xfrm>
          <a:prstGeom prst="wedgeEllipseCallout">
            <a:avLst>
              <a:gd name="adj1" fmla="val 89073"/>
              <a:gd name="adj2" fmla="val 1014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Map K-</a:t>
            </a:r>
            <a:r>
              <a:rPr lang="en-US" dirty="0" err="1" smtClean="0"/>
              <a:t>mers</a:t>
            </a:r>
            <a:r>
              <a:rPr lang="en-US" dirty="0" smtClean="0"/>
              <a:t> in database to taxon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496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Kraken 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scoring</a:t>
            </a:r>
            <a:endParaRPr lang="en-US"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Shape 39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-24611" r="-24611"/>
          <a:stretch/>
        </p:blipFill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Callout 3"/>
          <p:cNvSpPr/>
          <p:nvPr/>
        </p:nvSpPr>
        <p:spPr>
          <a:xfrm>
            <a:off x="6101007" y="379690"/>
            <a:ext cx="2334434" cy="1607375"/>
          </a:xfrm>
          <a:prstGeom prst="wedgeEllipseCallout">
            <a:avLst>
              <a:gd name="adj1" fmla="val -56839"/>
              <a:gd name="adj2" fmla="val 6967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Assign to a taxon based on weighted scoring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41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Microbiome</a:t>
            </a: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Publications to 2016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063229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</a:t>
            </a:r>
            <a:endParaRPr lang="en-US" dirty="0"/>
          </a:p>
        </p:txBody>
      </p:sp>
      <p:pic>
        <p:nvPicPr>
          <p:cNvPr id="4" name="Content Placeholder 3" descr="Screenshot 2016-03-15 12.52.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23" r="-88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84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Metagenome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/IBS574/</a:t>
            </a:r>
            <a:r>
              <a:rPr lang="en-US" dirty="0" err="1"/>
              <a:t>metagenome_assignment</a:t>
            </a:r>
            <a:r>
              <a:rPr lang="en-US" dirty="0"/>
              <a:t>/blob/master/</a:t>
            </a:r>
            <a:r>
              <a:rPr lang="en-US" dirty="0" err="1"/>
              <a:t>metagenomic_exercise.md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9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296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outputs of microbiome research?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485900" y="1179788"/>
            <a:ext cx="6172200" cy="339457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Who’s there?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statistics – species richness, diversity, species differences between samples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they doing?</a:t>
            </a:r>
          </a:p>
          <a:p>
            <a:pPr lvl="1">
              <a:spcBef>
                <a:spcPts val="480"/>
              </a:spcBef>
              <a:buClr>
                <a:schemeClr val="dk1"/>
              </a:buClr>
              <a:buSzPct val="133333"/>
              <a:buFont typeface="Calibri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Genes , functions</a:t>
            </a:r>
          </a:p>
          <a:p>
            <a:pPr marL="257175" indent="-257175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it mean?</a:t>
            </a:r>
          </a:p>
          <a:p>
            <a:pPr lvl="1">
              <a:spcBef>
                <a:spcPts val="480"/>
              </a:spcBef>
              <a:buClr>
                <a:schemeClr val="dk1"/>
              </a:buClr>
              <a:buSzPct val="133333"/>
              <a:buFont typeface="Calibri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Ecological community drivers, perturbations</a:t>
            </a:r>
          </a:p>
        </p:txBody>
      </p:sp>
    </p:spTree>
    <p:extLst>
      <p:ext uri="{BB962C8B-B14F-4D97-AF65-F5344CB8AC3E}">
        <p14:creationId xmlns:p14="http://schemas.microsoft.com/office/powerpoint/2010/main" val="173921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899" y="205979"/>
            <a:ext cx="6905065" cy="3214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DNA-based </a:t>
            </a:r>
            <a:r>
              <a:rPr lang="en-US" dirty="0" err="1" smtClean="0"/>
              <a:t>microbiome</a:t>
            </a:r>
            <a:r>
              <a:rPr lang="en-US" dirty="0" smtClean="0"/>
              <a:t> studies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69" y="784315"/>
            <a:ext cx="4762500" cy="4076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255" descr="nature11234-f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0366" y="4494431"/>
            <a:ext cx="1915661" cy="733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5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469" y="784315"/>
            <a:ext cx="4762499" cy="407669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84" name="Shape 184" descr="nature11234-f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0365" y="4494430"/>
            <a:ext cx="1915661" cy="73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1805025" y="590738"/>
            <a:ext cx="2189700" cy="353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</TotalTime>
  <Words>1150</Words>
  <Application>Microsoft Macintosh PowerPoint</Application>
  <PresentationFormat>On-screen Show (16:9)</PresentationFormat>
  <Paragraphs>176</Paragraphs>
  <Slides>61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msgothic</vt:lpstr>
      <vt:lpstr>Noto Sans Symbols</vt:lpstr>
      <vt:lpstr>Arial</vt:lpstr>
      <vt:lpstr>Open Sans</vt:lpstr>
      <vt:lpstr>Office Theme</vt:lpstr>
      <vt:lpstr>NYC Subway Metagenome</vt:lpstr>
      <vt:lpstr>What is the microbiome?</vt:lpstr>
      <vt:lpstr>Microbiome analysis concept</vt:lpstr>
      <vt:lpstr>History</vt:lpstr>
      <vt:lpstr>History II</vt:lpstr>
      <vt:lpstr>“Microbiome” Publications to 2016</vt:lpstr>
      <vt:lpstr>What are the outputs of microbiome research?</vt:lpstr>
      <vt:lpstr>DNA-based microbiome studies</vt:lpstr>
      <vt:lpstr>PowerPoint Presentation</vt:lpstr>
      <vt:lpstr>16S</vt:lpstr>
      <vt:lpstr>Barcode methodology</vt:lpstr>
      <vt:lpstr>16s rRNA gene analysis:  Genomic approach to identify bacteria</vt:lpstr>
      <vt:lpstr>OTUs</vt:lpstr>
      <vt:lpstr>Variation in OTU composition in skin</vt:lpstr>
      <vt:lpstr>Comparing microbial communities</vt:lpstr>
      <vt:lpstr>AlphaDiversity</vt:lpstr>
      <vt:lpstr>Example</vt:lpstr>
      <vt:lpstr>Shannon Diversity Calculations</vt:lpstr>
      <vt:lpstr>Simple Between-Sample Diversity</vt:lpstr>
      <vt:lpstr>Another Between-Sample Diversity measure</vt:lpstr>
      <vt:lpstr>Principal Component Analysis (PCA or PCoA)</vt:lpstr>
      <vt:lpstr>Beta diversity based PCA</vt:lpstr>
      <vt:lpstr>Comparing communities: Microbiome of vaginal versus caesarian birth  </vt:lpstr>
      <vt:lpstr>Development of the infant microbiome</vt:lpstr>
      <vt:lpstr>16S Sequencing</vt:lpstr>
      <vt:lpstr>no 16S DNA for viruses, fungi, protists, etc</vt:lpstr>
      <vt:lpstr>Metagenome studies</vt:lpstr>
      <vt:lpstr>DNA-based microbiome studies</vt:lpstr>
      <vt:lpstr>Metagenome de novo assembly</vt:lpstr>
      <vt:lpstr>Metagenomics - Human DNA removal</vt:lpstr>
      <vt:lpstr>Assigning OTUs to metagenome sequences</vt:lpstr>
      <vt:lpstr>Reference Genomes</vt:lpstr>
      <vt:lpstr>Mapping to reference genomes </vt:lpstr>
      <vt:lpstr>Functional annotation of  metagenomic sequences</vt:lpstr>
      <vt:lpstr>Human Microbiome Project</vt:lpstr>
      <vt:lpstr>American Gut</vt:lpstr>
      <vt:lpstr>Earth Microbiome Project</vt:lpstr>
      <vt:lpstr>metaSUB</vt:lpstr>
      <vt:lpstr>NYC subway analysis</vt:lpstr>
      <vt:lpstr>Study design</vt:lpstr>
      <vt:lpstr>GIS of bacterial abundance</vt:lpstr>
      <vt:lpstr>Human DNA Map of NYC</vt:lpstr>
      <vt:lpstr>Claims about anthrax and plague</vt:lpstr>
      <vt:lpstr>Which became ..</vt:lpstr>
      <vt:lpstr>Were the claims true?</vt:lpstr>
      <vt:lpstr>This practical</vt:lpstr>
      <vt:lpstr>How Kraken works</vt:lpstr>
      <vt:lpstr>Metagenome shotgun sequencing</vt:lpstr>
      <vt:lpstr>Problem:</vt:lpstr>
      <vt:lpstr>Kraken</vt:lpstr>
      <vt:lpstr>Kraken</vt:lpstr>
      <vt:lpstr>What are K-mers?</vt:lpstr>
      <vt:lpstr>What are K-mers?</vt:lpstr>
      <vt:lpstr>How Kraken works (1)</vt:lpstr>
      <vt:lpstr>Jellyfish</vt:lpstr>
      <vt:lpstr>PowerPoint Presentation</vt:lpstr>
      <vt:lpstr>How Kraken Works (2)</vt:lpstr>
      <vt:lpstr>Kraken scoring</vt:lpstr>
      <vt:lpstr>Kraken scoring</vt:lpstr>
      <vt:lpstr>Test results</vt:lpstr>
      <vt:lpstr>Metagenome assignment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Subway Metagenome</dc:title>
  <cp:lastModifiedBy>Read, Timothy D</cp:lastModifiedBy>
  <cp:revision>9</cp:revision>
  <dcterms:modified xsi:type="dcterms:W3CDTF">2018-03-04T20:45:24Z</dcterms:modified>
</cp:coreProperties>
</file>